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Oswald Medium"/>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24" roundtripDataSignature="AMtx7mglyOwTgaKT8XFAkJfjF1Rh5GlrB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OswaldMedium-regular.fntdata"/><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customschemas.google.com/relationships/presentationmetadata" Target="metadata"/><Relationship Id="rId12" Type="http://schemas.openxmlformats.org/officeDocument/2006/relationships/slide" Target="slides/slide7.xml"/><Relationship Id="rId23" Type="http://schemas.openxmlformats.org/officeDocument/2006/relationships/font" Target="fonts/OswaldMedium-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gif>
</file>

<file path=ppt/media/image3.png>
</file>

<file path=ppt/media/image4.png>
</file>

<file path=ppt/media/image5.jpg>
</file>

<file path=ppt/media/image6.jpg>
</file>

<file path=ppt/media/image7.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442aa1d226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442aa1d226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442aa1d22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442aa1d22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442aa1d2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442aa1d2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 name="Google Shape;8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2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17"/>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1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2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2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2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2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2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2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2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311700" y="303025"/>
            <a:ext cx="8520600" cy="927600"/>
          </a:xfrm>
          <a:prstGeom prst="rect">
            <a:avLst/>
          </a:prstGeom>
          <a:noFill/>
          <a:ln>
            <a:noFill/>
          </a:ln>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a:p>
            <a:pPr indent="0" lvl="0" marL="914400" rtl="0" algn="l">
              <a:lnSpc>
                <a:spcPct val="100000"/>
              </a:lnSpc>
              <a:spcBef>
                <a:spcPts val="0"/>
              </a:spcBef>
              <a:spcAft>
                <a:spcPts val="0"/>
              </a:spcAft>
              <a:buSzPct val="111111"/>
              <a:buNone/>
            </a:pPr>
            <a:r>
              <a:rPr lang="pt-BR"/>
              <a:t> 	</a:t>
            </a:r>
            <a:r>
              <a:rPr lang="pt-BR">
                <a:latin typeface="Oswald Medium"/>
                <a:ea typeface="Oswald Medium"/>
                <a:cs typeface="Oswald Medium"/>
                <a:sym typeface="Oswald Medium"/>
              </a:rPr>
              <a:t>Segurança Cibernética</a:t>
            </a:r>
            <a:endParaRPr>
              <a:latin typeface="Oswald Medium"/>
              <a:ea typeface="Oswald Medium"/>
              <a:cs typeface="Oswald Medium"/>
              <a:sym typeface="Oswald Medium"/>
            </a:endParaRPr>
          </a:p>
        </p:txBody>
      </p:sp>
      <p:pic>
        <p:nvPicPr>
          <p:cNvPr id="55" name="Google Shape;55;p1" title="8bfd01c18be1b5059bc0d7770d9dabf1.gif"/>
          <p:cNvPicPr preferRelativeResize="0"/>
          <p:nvPr/>
        </p:nvPicPr>
        <p:blipFill rotWithShape="1">
          <a:blip r:embed="rId3">
            <a:alphaModFix/>
          </a:blip>
          <a:srcRect b="0" l="0" r="0" t="0"/>
          <a:stretch/>
        </p:blipFill>
        <p:spPr>
          <a:xfrm>
            <a:off x="650875" y="1293225"/>
            <a:ext cx="7618625" cy="38502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3442aa1d226_0_1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Protocolo SMBv1</a:t>
            </a:r>
            <a:endParaRPr/>
          </a:p>
        </p:txBody>
      </p:sp>
      <p:sp>
        <p:nvSpPr>
          <p:cNvPr id="108" name="Google Shape;108;g3442aa1d226_0_1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solidFill>
                  <a:schemeClr val="dk1"/>
                </a:solidFill>
              </a:rPr>
              <a:t>Ele permite que aplicações e usuários compartilhem arquivos, impressoras e outros recursos em uma rede. O SMBv1 foi amplamente utilizado em versões antigas do Windows, como o Windows 95 e Windows 98.</a:t>
            </a:r>
            <a:endParaRPr>
              <a:solidFill>
                <a:schemeClr val="dk1"/>
              </a:solidFill>
            </a:endParaRPr>
          </a:p>
        </p:txBody>
      </p:sp>
      <p:pic>
        <p:nvPicPr>
          <p:cNvPr id="109" name="Google Shape;109;g3442aa1d226_0_11" title="foto2.png"/>
          <p:cNvPicPr preferRelativeResize="0"/>
          <p:nvPr/>
        </p:nvPicPr>
        <p:blipFill>
          <a:blip r:embed="rId3">
            <a:alphaModFix/>
          </a:blip>
          <a:stretch>
            <a:fillRect/>
          </a:stretch>
        </p:blipFill>
        <p:spPr>
          <a:xfrm>
            <a:off x="1490038" y="2409813"/>
            <a:ext cx="6219825" cy="2733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pt-BR">
                <a:latin typeface="Oswald Medium"/>
                <a:ea typeface="Oswald Medium"/>
                <a:cs typeface="Oswald Medium"/>
                <a:sym typeface="Oswald Medium"/>
              </a:rPr>
              <a:t>Estudo de caso: WannaCry</a:t>
            </a:r>
            <a:endParaRPr>
              <a:latin typeface="Oswald Medium"/>
              <a:ea typeface="Oswald Medium"/>
              <a:cs typeface="Oswald Medium"/>
              <a:sym typeface="Oswald Medium"/>
            </a:endParaRPr>
          </a:p>
        </p:txBody>
      </p:sp>
      <p:sp>
        <p:nvSpPr>
          <p:cNvPr id="115" name="Google Shape;115;p1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200"/>
              </a:spcBef>
              <a:spcAft>
                <a:spcPts val="0"/>
              </a:spcAft>
              <a:buClr>
                <a:schemeClr val="dk1"/>
              </a:buClr>
              <a:buSzPts val="1100"/>
              <a:buFont typeface="Arial"/>
              <a:buNone/>
            </a:pPr>
            <a:r>
              <a:rPr lang="pt-BR" sz="1300">
                <a:solidFill>
                  <a:schemeClr val="dk1"/>
                </a:solidFill>
              </a:rPr>
              <a:t>O </a:t>
            </a:r>
            <a:r>
              <a:rPr b="1" lang="pt-BR" sz="1300">
                <a:solidFill>
                  <a:schemeClr val="dk1"/>
                </a:solidFill>
              </a:rPr>
              <a:t>WannaCry</a:t>
            </a:r>
            <a:r>
              <a:rPr lang="pt-BR" sz="1300">
                <a:solidFill>
                  <a:schemeClr val="dk1"/>
                </a:solidFill>
              </a:rPr>
              <a:t> é um </a:t>
            </a:r>
            <a:r>
              <a:rPr b="1" lang="pt-BR" sz="1300">
                <a:solidFill>
                  <a:schemeClr val="dk1"/>
                </a:solidFill>
              </a:rPr>
              <a:t>ransomware</a:t>
            </a:r>
            <a:r>
              <a:rPr lang="pt-BR" sz="1300">
                <a:solidFill>
                  <a:schemeClr val="dk1"/>
                </a:solidFill>
              </a:rPr>
              <a:t> que criptografa arquivos em um computador ou rede e exige um pagamento (geralmente em </a:t>
            </a:r>
            <a:r>
              <a:rPr b="1" lang="pt-BR" sz="1300">
                <a:solidFill>
                  <a:schemeClr val="dk1"/>
                </a:solidFill>
              </a:rPr>
              <a:t>Bitcoin</a:t>
            </a:r>
            <a:r>
              <a:rPr lang="pt-BR" sz="1300">
                <a:solidFill>
                  <a:schemeClr val="dk1"/>
                </a:solidFill>
              </a:rPr>
              <a:t>) para restaurar o acesso a esses arquivos. O ransomware se espalhou rapidamente devido à sua capacidade de explorar a vulnerabilidade no SMBv1.</a:t>
            </a:r>
            <a:endParaRPr sz="1300">
              <a:solidFill>
                <a:schemeClr val="dk1"/>
              </a:solidFill>
            </a:endParaRPr>
          </a:p>
          <a:p>
            <a:pPr indent="0" lvl="0" marL="457200" rtl="0" algn="l">
              <a:lnSpc>
                <a:spcPct val="115000"/>
              </a:lnSpc>
              <a:spcBef>
                <a:spcPts val="1200"/>
              </a:spcBef>
              <a:spcAft>
                <a:spcPts val="0"/>
              </a:spcAft>
              <a:buSzPts val="1800"/>
              <a:buNone/>
            </a:pPr>
            <a:r>
              <a:rPr b="1" lang="pt-BR" sz="1300">
                <a:solidFill>
                  <a:schemeClr val="dk1"/>
                </a:solidFill>
              </a:rPr>
              <a:t>Exploração da Vulnerabilidade EternalBlue</a:t>
            </a:r>
            <a:r>
              <a:rPr lang="pt-BR" sz="1300">
                <a:solidFill>
                  <a:schemeClr val="dk1"/>
                </a:solidFill>
              </a:rPr>
              <a:t>: O WannaCry começou a se espalhar usando a falha </a:t>
            </a:r>
            <a:r>
              <a:rPr b="1" lang="pt-BR" sz="1300">
                <a:solidFill>
                  <a:schemeClr val="dk1"/>
                </a:solidFill>
              </a:rPr>
              <a:t>EternalBlue</a:t>
            </a:r>
            <a:r>
              <a:rPr lang="pt-BR" sz="1300">
                <a:solidFill>
                  <a:schemeClr val="dk1"/>
                </a:solidFill>
              </a:rPr>
              <a:t>. </a:t>
            </a:r>
            <a:endParaRPr sz="1300">
              <a:solidFill>
                <a:schemeClr val="dk1"/>
              </a:solidFill>
            </a:endParaRPr>
          </a:p>
          <a:p>
            <a:pPr indent="0" lvl="0" marL="457200" rtl="0" algn="l">
              <a:lnSpc>
                <a:spcPct val="115000"/>
              </a:lnSpc>
              <a:spcBef>
                <a:spcPts val="1200"/>
              </a:spcBef>
              <a:spcAft>
                <a:spcPts val="0"/>
              </a:spcAft>
              <a:buSzPts val="1800"/>
              <a:buNone/>
            </a:pPr>
            <a:r>
              <a:rPr b="1" lang="pt-BR" sz="1300">
                <a:solidFill>
                  <a:schemeClr val="dk1"/>
                </a:solidFill>
              </a:rPr>
              <a:t>Criptografia dos Arquivos</a:t>
            </a:r>
            <a:r>
              <a:rPr lang="pt-BR" sz="1300">
                <a:solidFill>
                  <a:schemeClr val="dk1"/>
                </a:solidFill>
              </a:rPr>
              <a:t>: Após infectar um sistema, o WannaCry criptografava os arquivos importantes do usuário. </a:t>
            </a:r>
            <a:endParaRPr sz="1300">
              <a:solidFill>
                <a:schemeClr val="dk1"/>
              </a:solidFill>
            </a:endParaRPr>
          </a:p>
          <a:p>
            <a:pPr indent="0" lvl="0" marL="457200" rtl="0" algn="l">
              <a:lnSpc>
                <a:spcPct val="115000"/>
              </a:lnSpc>
              <a:spcBef>
                <a:spcPts val="1200"/>
              </a:spcBef>
              <a:spcAft>
                <a:spcPts val="0"/>
              </a:spcAft>
              <a:buSzPts val="1800"/>
              <a:buNone/>
            </a:pPr>
            <a:r>
              <a:rPr b="1" lang="pt-BR" sz="1300">
                <a:solidFill>
                  <a:schemeClr val="dk1"/>
                </a:solidFill>
              </a:rPr>
              <a:t>Propagação Rápida</a:t>
            </a:r>
            <a:r>
              <a:rPr lang="pt-BR" sz="1300">
                <a:solidFill>
                  <a:schemeClr val="dk1"/>
                </a:solidFill>
              </a:rPr>
              <a:t>: Ele não precisou da interação do usuário e conseguiu infectar milhares de sistemas rapidamente, através de redes corporativas e outros sistemas conectados.</a:t>
            </a:r>
            <a:endParaRPr sz="1300">
              <a:solidFill>
                <a:schemeClr val="dk1"/>
              </a:solidFill>
            </a:endParaRPr>
          </a:p>
          <a:p>
            <a:pPr indent="457200" lvl="0" marL="0" rtl="0" algn="l">
              <a:lnSpc>
                <a:spcPct val="115000"/>
              </a:lnSpc>
              <a:spcBef>
                <a:spcPts val="1200"/>
              </a:spcBef>
              <a:spcAft>
                <a:spcPts val="1200"/>
              </a:spcAft>
              <a:buSzPts val="1800"/>
              <a:buNone/>
            </a:pPr>
            <a:r>
              <a:rPr b="1" lang="pt-BR" sz="1300">
                <a:solidFill>
                  <a:schemeClr val="dk1"/>
                </a:solidFill>
              </a:rPr>
              <a:t>Reivindicação de Resgate</a:t>
            </a:r>
            <a:r>
              <a:rPr lang="pt-BR" sz="1300">
                <a:solidFill>
                  <a:schemeClr val="dk1"/>
                </a:solidFill>
              </a:rPr>
              <a:t>: O ransomware exigia que o pagamento fosse feito em </a:t>
            </a:r>
            <a:r>
              <a:rPr b="1" lang="pt-BR" sz="1300">
                <a:solidFill>
                  <a:schemeClr val="dk1"/>
                </a:solidFill>
              </a:rPr>
              <a:t>Bitcoin</a:t>
            </a:r>
            <a:r>
              <a:rPr lang="pt-BR" sz="1300">
                <a:solidFill>
                  <a:schemeClr val="dk1"/>
                </a:solidFill>
              </a:rPr>
              <a:t>.</a:t>
            </a:r>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1"/>
          <p:cNvSpPr txBox="1"/>
          <p:nvPr>
            <p:ph type="title"/>
          </p:nvPr>
        </p:nvSpPr>
        <p:spPr>
          <a:xfrm>
            <a:off x="311700" y="11985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pt-BR"/>
              <a:t>Estudo de caso: WannaCry</a:t>
            </a:r>
            <a:endParaRPr/>
          </a:p>
        </p:txBody>
      </p:sp>
      <p:pic>
        <p:nvPicPr>
          <p:cNvPr id="121" name="Google Shape;121;p11" title="wannacry-hsitory-lessons-ransom-note.jpg"/>
          <p:cNvPicPr preferRelativeResize="0"/>
          <p:nvPr/>
        </p:nvPicPr>
        <p:blipFill rotWithShape="1">
          <a:blip r:embed="rId3">
            <a:alphaModFix/>
          </a:blip>
          <a:srcRect b="0" l="0" r="0" t="0"/>
          <a:stretch/>
        </p:blipFill>
        <p:spPr>
          <a:xfrm>
            <a:off x="1710625" y="817900"/>
            <a:ext cx="5722749" cy="4325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2"/>
          <p:cNvSpPr txBox="1"/>
          <p:nvPr>
            <p:ph type="title"/>
          </p:nvPr>
        </p:nvSpPr>
        <p:spPr>
          <a:xfrm>
            <a:off x="311700" y="9770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pt-BR">
                <a:latin typeface="Oswald Medium"/>
                <a:ea typeface="Oswald Medium"/>
                <a:cs typeface="Oswald Medium"/>
                <a:sym typeface="Oswald Medium"/>
              </a:rPr>
              <a:t>Resposta ao Ataque</a:t>
            </a:r>
            <a:endParaRPr>
              <a:latin typeface="Oswald Medium"/>
              <a:ea typeface="Oswald Medium"/>
              <a:cs typeface="Oswald Medium"/>
              <a:sym typeface="Oswald Medium"/>
            </a:endParaRPr>
          </a:p>
        </p:txBody>
      </p:sp>
      <p:sp>
        <p:nvSpPr>
          <p:cNvPr id="127" name="Google Shape;127;p12"/>
          <p:cNvSpPr txBox="1"/>
          <p:nvPr>
            <p:ph idx="1" type="body"/>
          </p:nvPr>
        </p:nvSpPr>
        <p:spPr>
          <a:xfrm>
            <a:off x="311700" y="753400"/>
            <a:ext cx="8520600" cy="2402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1"/>
              </a:buClr>
              <a:buSzPts val="1100"/>
              <a:buFont typeface="Arial"/>
              <a:buNone/>
            </a:pPr>
            <a:r>
              <a:rPr lang="pt-BR" sz="1400">
                <a:solidFill>
                  <a:schemeClr val="dk1"/>
                </a:solidFill>
              </a:rPr>
              <a:t>Um pesquisador de segurança chamado </a:t>
            </a:r>
            <a:r>
              <a:rPr b="1" lang="pt-BR" sz="1400">
                <a:solidFill>
                  <a:schemeClr val="dk1"/>
                </a:solidFill>
              </a:rPr>
              <a:t>Marcus Hutchins</a:t>
            </a:r>
            <a:r>
              <a:rPr lang="pt-BR" sz="1400">
                <a:solidFill>
                  <a:schemeClr val="dk1"/>
                </a:solidFill>
              </a:rPr>
              <a:t> ajudou a interromper a propagação do WannaCry ao descobrir um domínio de "kill switch". Enquanto analisava o comportamento do WannaCry, Marcus notou que o ransomware tentava se conectar a um domínio específico na internet para obter mais instruções. No entanto, o domínio estava inativo, ou seja, não existia ainda. O WannaCry estava tentando fazer uma consulta a esse domínio para verificar se deveria continuar a se espalhar. Essa solução não resolveu o problema dos sistemas que estavam infectados, mas controlou a propagação. </a:t>
            </a:r>
            <a:endParaRPr>
              <a:solidFill>
                <a:schemeClr val="dk1"/>
              </a:solidFill>
            </a:endParaRPr>
          </a:p>
          <a:p>
            <a:pPr indent="0" lvl="0" marL="0" rtl="0" algn="l">
              <a:lnSpc>
                <a:spcPct val="115000"/>
              </a:lnSpc>
              <a:spcBef>
                <a:spcPts val="1200"/>
              </a:spcBef>
              <a:spcAft>
                <a:spcPts val="1200"/>
              </a:spcAft>
              <a:buSzPts val="1800"/>
              <a:buNone/>
            </a:pPr>
            <a:r>
              <a:t/>
            </a:r>
            <a:endParaRPr/>
          </a:p>
        </p:txBody>
      </p:sp>
      <p:pic>
        <p:nvPicPr>
          <p:cNvPr id="128" name="Google Shape;128;p12" title="UgutVy7ough9pXzujhkGoH-970-80.jpg"/>
          <p:cNvPicPr preferRelativeResize="0"/>
          <p:nvPr/>
        </p:nvPicPr>
        <p:blipFill rotWithShape="1">
          <a:blip r:embed="rId3">
            <a:alphaModFix/>
          </a:blip>
          <a:srcRect b="0" l="0" r="0" t="0"/>
          <a:stretch/>
        </p:blipFill>
        <p:spPr>
          <a:xfrm>
            <a:off x="2555650" y="2468300"/>
            <a:ext cx="4032700" cy="22657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3442aa1d226_0_6"/>
          <p:cNvSpPr txBox="1"/>
          <p:nvPr>
            <p:ph idx="1" type="body"/>
          </p:nvPr>
        </p:nvSpPr>
        <p:spPr>
          <a:xfrm>
            <a:off x="157950" y="740150"/>
            <a:ext cx="8520600" cy="3416400"/>
          </a:xfrm>
          <a:prstGeom prst="rect">
            <a:avLst/>
          </a:prstGeom>
        </p:spPr>
        <p:txBody>
          <a:bodyPr anchorCtr="0" anchor="t" bIns="91425" lIns="91425" spcFirstLastPara="1" rIns="91425" wrap="square" tIns="91425">
            <a:normAutofit/>
          </a:bodyPr>
          <a:lstStyle/>
          <a:p>
            <a:pPr indent="0" lvl="0" marL="0" rtl="0" algn="just">
              <a:spcBef>
                <a:spcPts val="1200"/>
              </a:spcBef>
              <a:spcAft>
                <a:spcPts val="0"/>
              </a:spcAft>
              <a:buClr>
                <a:schemeClr val="dk1"/>
              </a:buClr>
              <a:buSzPts val="1100"/>
              <a:buFont typeface="Arial"/>
              <a:buNone/>
            </a:pPr>
            <a:r>
              <a:rPr lang="pt-BR" sz="1500">
                <a:solidFill>
                  <a:schemeClr val="dk1"/>
                </a:solidFill>
              </a:rPr>
              <a:t>Assim que Hutchins descobriu isso, ele tomou uma decisão rápida. Em 12 de maio de 2017, </a:t>
            </a:r>
            <a:r>
              <a:rPr b="1" lang="pt-BR" sz="1500">
                <a:solidFill>
                  <a:schemeClr val="dk1"/>
                </a:solidFill>
              </a:rPr>
              <a:t>ele registrou o domínio</a:t>
            </a:r>
            <a:r>
              <a:rPr lang="pt-BR" sz="1500">
                <a:solidFill>
                  <a:schemeClr val="dk1"/>
                </a:solidFill>
              </a:rPr>
              <a:t> que o WannaCry estava tentando acessar. Com isso, ele foi capaz de </a:t>
            </a:r>
            <a:r>
              <a:rPr b="1" lang="pt-BR" sz="1500">
                <a:solidFill>
                  <a:schemeClr val="dk1"/>
                </a:solidFill>
              </a:rPr>
              <a:t>interromper a propagação do ransomware</a:t>
            </a:r>
            <a:r>
              <a:rPr lang="pt-BR" sz="1500">
                <a:solidFill>
                  <a:schemeClr val="dk1"/>
                </a:solidFill>
              </a:rPr>
              <a:t>. O ato de registrar o domínio essencialmente funcionou como uma "chave de desligamento", fazendo com que o WannaCry parasse de se espalhar automaticamente entre os sistemas afetados.</a:t>
            </a:r>
            <a:endParaRPr b="1" sz="1600">
              <a:solidFill>
                <a:schemeClr val="dk1"/>
              </a:solidFill>
            </a:endParaRPr>
          </a:p>
          <a:p>
            <a:pPr indent="0" lvl="0" marL="0" rtl="0" algn="just">
              <a:spcBef>
                <a:spcPts val="1200"/>
              </a:spcBef>
              <a:spcAft>
                <a:spcPts val="1200"/>
              </a:spcAft>
              <a:buClr>
                <a:schemeClr val="dk1"/>
              </a:buClr>
              <a:buSzPts val="1100"/>
              <a:buFont typeface="Arial"/>
              <a:buNone/>
            </a:pPr>
            <a:r>
              <a:rPr lang="pt-BR" sz="1500">
                <a:solidFill>
                  <a:schemeClr val="dk1"/>
                </a:solidFill>
              </a:rPr>
              <a:t>Ao registrar o domínio e impedir a propagação do WannaCry, Marcus ajudou a </a:t>
            </a:r>
            <a:r>
              <a:rPr b="1" lang="pt-BR" sz="1500">
                <a:solidFill>
                  <a:schemeClr val="dk1"/>
                </a:solidFill>
              </a:rPr>
              <a:t>limitar o alcance</a:t>
            </a:r>
            <a:r>
              <a:rPr lang="pt-BR" sz="1500">
                <a:solidFill>
                  <a:schemeClr val="dk1"/>
                </a:solidFill>
              </a:rPr>
              <a:t> do ataque global, que afetou mais de 200.000 computadores em mais de 150 países, causando prejuízos significativos, especialmente a grandes organizações e serviços públicos, como hospitais do sistema de saúde do Reino Unido (NHS).</a:t>
            </a:r>
            <a:endParaRPr sz="2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3442aa1d226_0_0"/>
          <p:cNvSpPr txBox="1"/>
          <p:nvPr>
            <p:ph idx="1" type="body"/>
          </p:nvPr>
        </p:nvSpPr>
        <p:spPr>
          <a:xfrm>
            <a:off x="311700" y="55275"/>
            <a:ext cx="8520600" cy="3416400"/>
          </a:xfrm>
          <a:prstGeom prst="rect">
            <a:avLst/>
          </a:prstGeom>
        </p:spPr>
        <p:txBody>
          <a:bodyPr anchorCtr="0" anchor="t" bIns="91425" lIns="91425" spcFirstLastPara="1" rIns="91425" wrap="square" tIns="91425">
            <a:normAutofit/>
          </a:bodyPr>
          <a:lstStyle/>
          <a:p>
            <a:pPr indent="0" lvl="0" marL="0" rtl="0" algn="just">
              <a:spcBef>
                <a:spcPts val="1200"/>
              </a:spcBef>
              <a:spcAft>
                <a:spcPts val="1200"/>
              </a:spcAft>
              <a:buClr>
                <a:schemeClr val="dk1"/>
              </a:buClr>
              <a:buSzPts val="1100"/>
              <a:buFont typeface="Arial"/>
              <a:buNone/>
            </a:pPr>
            <a:r>
              <a:rPr lang="pt-BR" sz="1200">
                <a:solidFill>
                  <a:schemeClr val="dk1"/>
                </a:solidFill>
              </a:rPr>
              <a:t>Marcus Hutchins foi preso pelas autoridades dos EUA, acusado de estar envolvido no desenvolvimento de malware antes de sua intervenção no WannaCry (ele foi acusado de criar o </a:t>
            </a:r>
            <a:r>
              <a:rPr b="1" lang="pt-BR" sz="1200">
                <a:solidFill>
                  <a:schemeClr val="dk1"/>
                </a:solidFill>
              </a:rPr>
              <a:t>kittens banking malware</a:t>
            </a:r>
            <a:r>
              <a:rPr lang="pt-BR" sz="1200">
                <a:solidFill>
                  <a:schemeClr val="dk1"/>
                </a:solidFill>
              </a:rPr>
              <a:t>, mas as acusações foram eventualmente retiradas). Mesmo assim, sua ação no caso do WannaCry consolidou sua reputação como um pesquisador de segurança talentoso.</a:t>
            </a:r>
            <a:endParaRPr/>
          </a:p>
        </p:txBody>
      </p:sp>
      <p:pic>
        <p:nvPicPr>
          <p:cNvPr id="139" name="Google Shape;139;g3442aa1d226_0_0" title="foto.png"/>
          <p:cNvPicPr preferRelativeResize="0"/>
          <p:nvPr/>
        </p:nvPicPr>
        <p:blipFill>
          <a:blip r:embed="rId3">
            <a:alphaModFix/>
          </a:blip>
          <a:stretch>
            <a:fillRect/>
          </a:stretch>
        </p:blipFill>
        <p:spPr>
          <a:xfrm>
            <a:off x="2152450" y="1521825"/>
            <a:ext cx="4923550" cy="3284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pt-BR">
                <a:latin typeface="Oswald Medium"/>
                <a:ea typeface="Oswald Medium"/>
                <a:cs typeface="Oswald Medium"/>
                <a:sym typeface="Oswald Medium"/>
              </a:rPr>
              <a:t>Resposta ao Ataque</a:t>
            </a:r>
            <a:endParaRPr>
              <a:latin typeface="Oswald Medium"/>
              <a:ea typeface="Oswald Medium"/>
              <a:cs typeface="Oswald Medium"/>
              <a:sym typeface="Oswald Medium"/>
            </a:endParaRPr>
          </a:p>
        </p:txBody>
      </p:sp>
      <p:sp>
        <p:nvSpPr>
          <p:cNvPr id="145" name="Google Shape;145;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lang="pt-BR" sz="1500">
                <a:solidFill>
                  <a:schemeClr val="dk1"/>
                </a:solidFill>
              </a:rPr>
              <a:t>Atualizações e Patches</a:t>
            </a:r>
            <a:r>
              <a:rPr lang="pt-BR" sz="1500">
                <a:solidFill>
                  <a:schemeClr val="dk1"/>
                </a:solidFill>
              </a:rPr>
              <a:t>: A </a:t>
            </a:r>
            <a:r>
              <a:rPr b="1" lang="pt-BR" sz="1500">
                <a:solidFill>
                  <a:schemeClr val="dk1"/>
                </a:solidFill>
              </a:rPr>
              <a:t>Microsoft</a:t>
            </a:r>
            <a:r>
              <a:rPr lang="pt-BR" sz="1500">
                <a:solidFill>
                  <a:schemeClr val="dk1"/>
                </a:solidFill>
              </a:rPr>
              <a:t> lançou rapidamente um </a:t>
            </a:r>
            <a:r>
              <a:rPr b="1" lang="pt-BR" sz="1500">
                <a:solidFill>
                  <a:schemeClr val="dk1"/>
                </a:solidFill>
              </a:rPr>
              <a:t>patch</a:t>
            </a:r>
            <a:r>
              <a:rPr lang="pt-BR" sz="1500">
                <a:solidFill>
                  <a:schemeClr val="dk1"/>
                </a:solidFill>
              </a:rPr>
              <a:t> de segurança para corrigir a vulnerabilidade </a:t>
            </a:r>
            <a:r>
              <a:rPr b="1" lang="pt-BR" sz="1500">
                <a:solidFill>
                  <a:schemeClr val="dk1"/>
                </a:solidFill>
              </a:rPr>
              <a:t>EternalBlue</a:t>
            </a:r>
            <a:r>
              <a:rPr lang="pt-BR" sz="1500">
                <a:solidFill>
                  <a:schemeClr val="dk1"/>
                </a:solidFill>
              </a:rPr>
              <a:t> nos sistemas afetados. Isso permitiu que os sistemas que aplicaram a atualização ficassem protegidos contra o ataque.</a:t>
            </a:r>
            <a:br>
              <a:rPr lang="pt-BR" sz="1500">
                <a:solidFill>
                  <a:schemeClr val="dk1"/>
                </a:solidFill>
              </a:rPr>
            </a:br>
            <a:endParaRPr sz="1500">
              <a:solidFill>
                <a:schemeClr val="dk1"/>
              </a:solidFill>
            </a:endParaRPr>
          </a:p>
          <a:p>
            <a:pPr indent="0" lvl="0" marL="0" rtl="0" algn="l">
              <a:lnSpc>
                <a:spcPct val="115000"/>
              </a:lnSpc>
              <a:spcBef>
                <a:spcPts val="1200"/>
              </a:spcBef>
              <a:spcAft>
                <a:spcPts val="0"/>
              </a:spcAft>
              <a:buSzPts val="1800"/>
              <a:buNone/>
            </a:pPr>
            <a:r>
              <a:rPr b="1" lang="pt-BR" sz="1500">
                <a:solidFill>
                  <a:schemeClr val="dk1"/>
                </a:solidFill>
              </a:rPr>
              <a:t>Avanço nas Investigações</a:t>
            </a:r>
            <a:r>
              <a:rPr lang="pt-BR" sz="1500">
                <a:solidFill>
                  <a:schemeClr val="dk1"/>
                </a:solidFill>
              </a:rPr>
              <a:t>: As investigações apontaram que o ataque poderia estar vinculado a grupos de hackers patrocinados pelo Estado, possivelmente originados na </a:t>
            </a:r>
            <a:r>
              <a:rPr b="1" lang="pt-BR" sz="1500">
                <a:solidFill>
                  <a:schemeClr val="dk1"/>
                </a:solidFill>
              </a:rPr>
              <a:t>Coreia do Norte</a:t>
            </a:r>
            <a:r>
              <a:rPr lang="pt-BR" sz="1500">
                <a:solidFill>
                  <a:schemeClr val="dk1"/>
                </a:solidFill>
              </a:rPr>
              <a:t>. Isso gerou debates sobre a cibersegurança internacional e a responsabilidade dos governos em proteger infraestruturas críticas.</a:t>
            </a:r>
            <a:endParaRPr sz="1500">
              <a:solidFill>
                <a:schemeClr val="dk1"/>
              </a:solidFill>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2"/>
          <p:cNvSpPr txBox="1"/>
          <p:nvPr>
            <p:ph idx="1" type="body"/>
          </p:nvPr>
        </p:nvSpPr>
        <p:spPr>
          <a:xfrm>
            <a:off x="311700" y="428225"/>
            <a:ext cx="8520600" cy="7764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1200"/>
              </a:spcAft>
              <a:buSzPts val="1800"/>
              <a:buNone/>
            </a:pPr>
            <a:r>
              <a:rPr lang="pt-BR">
                <a:solidFill>
                  <a:schemeClr val="dk1"/>
                </a:solidFill>
              </a:rPr>
              <a:t>No contexto empresarial as empresas precisam se estruturar quanto a questão de </a:t>
            </a:r>
            <a:r>
              <a:rPr b="1" lang="pt-BR">
                <a:solidFill>
                  <a:srgbClr val="274E13"/>
                </a:solidFill>
              </a:rPr>
              <a:t>SEGURANÇA!</a:t>
            </a:r>
            <a:endParaRPr b="1">
              <a:solidFill>
                <a:srgbClr val="274E13"/>
              </a:solidFill>
            </a:endParaRPr>
          </a:p>
        </p:txBody>
      </p:sp>
      <p:pic>
        <p:nvPicPr>
          <p:cNvPr id="61" name="Google Shape;61;p2" title="QDyD.gif"/>
          <p:cNvPicPr preferRelativeResize="0"/>
          <p:nvPr/>
        </p:nvPicPr>
        <p:blipFill rotWithShape="1">
          <a:blip r:embed="rId3">
            <a:alphaModFix/>
          </a:blip>
          <a:srcRect b="0" l="0" r="0" t="0"/>
          <a:stretch/>
        </p:blipFill>
        <p:spPr>
          <a:xfrm>
            <a:off x="2632113" y="1615675"/>
            <a:ext cx="3879766" cy="2909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3"/>
          <p:cNvSpPr txBox="1"/>
          <p:nvPr>
            <p:ph type="title"/>
          </p:nvPr>
        </p:nvSpPr>
        <p:spPr>
          <a:xfrm>
            <a:off x="311700" y="27507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pt-BR">
                <a:latin typeface="Oswald Medium"/>
                <a:ea typeface="Oswald Medium"/>
                <a:cs typeface="Oswald Medium"/>
                <a:sym typeface="Oswald Medium"/>
              </a:rPr>
              <a:t>Áreas de trabalho</a:t>
            </a:r>
            <a:endParaRPr>
              <a:latin typeface="Oswald Medium"/>
              <a:ea typeface="Oswald Medium"/>
              <a:cs typeface="Oswald Medium"/>
              <a:sym typeface="Oswald Medium"/>
            </a:endParaRPr>
          </a:p>
        </p:txBody>
      </p:sp>
      <p:sp>
        <p:nvSpPr>
          <p:cNvPr id="67" name="Google Shape;67;p3"/>
          <p:cNvSpPr txBox="1"/>
          <p:nvPr>
            <p:ph idx="1" type="body"/>
          </p:nvPr>
        </p:nvSpPr>
        <p:spPr>
          <a:xfrm>
            <a:off x="311700" y="768175"/>
            <a:ext cx="8520600" cy="41757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just">
              <a:lnSpc>
                <a:spcPct val="115000"/>
              </a:lnSpc>
              <a:spcBef>
                <a:spcPts val="0"/>
              </a:spcBef>
              <a:spcAft>
                <a:spcPts val="0"/>
              </a:spcAft>
              <a:buClr>
                <a:schemeClr val="dk1"/>
              </a:buClr>
              <a:buSzPct val="91666"/>
              <a:buFont typeface="Arial"/>
              <a:buNone/>
            </a:pPr>
            <a:r>
              <a:t/>
            </a:r>
            <a:endParaRPr sz="1200">
              <a:solidFill>
                <a:schemeClr val="dk1"/>
              </a:solidFill>
            </a:endParaRPr>
          </a:p>
          <a:p>
            <a:pPr indent="0" lvl="0" marL="0" rtl="0" algn="l">
              <a:lnSpc>
                <a:spcPct val="115000"/>
              </a:lnSpc>
              <a:spcBef>
                <a:spcPts val="0"/>
              </a:spcBef>
              <a:spcAft>
                <a:spcPts val="0"/>
              </a:spcAft>
              <a:buSzPct val="176470"/>
              <a:buNone/>
            </a:pPr>
            <a:r>
              <a:rPr b="1" lang="pt-BR" sz="1200">
                <a:solidFill>
                  <a:schemeClr val="dk1"/>
                </a:solidFill>
              </a:rPr>
              <a:t>Engenheiro de Segurança Cibernética: </a:t>
            </a:r>
            <a:r>
              <a:rPr lang="pt-BR" sz="1200">
                <a:solidFill>
                  <a:schemeClr val="dk1"/>
                </a:solidFill>
              </a:rPr>
              <a:t>Desenvolve e implementa soluções de segurança robustas para proteger sistemas de TI.</a:t>
            </a:r>
            <a:endParaRPr sz="1200">
              <a:solidFill>
                <a:schemeClr val="dk1"/>
              </a:solidFill>
            </a:endParaRPr>
          </a:p>
          <a:p>
            <a:pPr indent="0" lvl="0" marL="0" rtl="0" algn="l">
              <a:lnSpc>
                <a:spcPct val="115000"/>
              </a:lnSpc>
              <a:spcBef>
                <a:spcPts val="0"/>
              </a:spcBef>
              <a:spcAft>
                <a:spcPts val="0"/>
              </a:spcAft>
              <a:buSzPct val="176470"/>
              <a:buNone/>
            </a:pPr>
            <a:r>
              <a:t/>
            </a:r>
            <a:endParaRPr b="1" sz="1200">
              <a:solidFill>
                <a:schemeClr val="dk1"/>
              </a:solidFill>
            </a:endParaRPr>
          </a:p>
          <a:p>
            <a:pPr indent="0" lvl="0" marL="0" rtl="0" algn="l">
              <a:lnSpc>
                <a:spcPct val="115000"/>
              </a:lnSpc>
              <a:spcBef>
                <a:spcPts val="0"/>
              </a:spcBef>
              <a:spcAft>
                <a:spcPts val="0"/>
              </a:spcAft>
              <a:buSzPct val="176470"/>
              <a:buNone/>
            </a:pPr>
            <a:r>
              <a:rPr b="1" lang="pt-BR" sz="1200">
                <a:solidFill>
                  <a:schemeClr val="dk1"/>
                </a:solidFill>
              </a:rPr>
              <a:t>Consultor de Segurança Cibernética:</a:t>
            </a:r>
            <a:r>
              <a:rPr lang="pt-BR" sz="1200">
                <a:solidFill>
                  <a:schemeClr val="dk1"/>
                </a:solidFill>
              </a:rPr>
              <a:t> Oferece expertise em segurança para empresas. </a:t>
            </a:r>
            <a:endParaRPr sz="1200">
              <a:solidFill>
                <a:schemeClr val="dk1"/>
              </a:solidFill>
            </a:endParaRPr>
          </a:p>
          <a:p>
            <a:pPr indent="0" lvl="0" marL="0" rtl="0" algn="l">
              <a:lnSpc>
                <a:spcPct val="115000"/>
              </a:lnSpc>
              <a:spcBef>
                <a:spcPts val="0"/>
              </a:spcBef>
              <a:spcAft>
                <a:spcPts val="0"/>
              </a:spcAft>
              <a:buSzPct val="176470"/>
              <a:buNone/>
            </a:pPr>
            <a:r>
              <a:t/>
            </a:r>
            <a:endParaRPr b="1" sz="1200">
              <a:solidFill>
                <a:schemeClr val="dk1"/>
              </a:solidFill>
            </a:endParaRPr>
          </a:p>
          <a:p>
            <a:pPr indent="0" lvl="0" marL="0" rtl="0" algn="l">
              <a:lnSpc>
                <a:spcPct val="115000"/>
              </a:lnSpc>
              <a:spcBef>
                <a:spcPts val="0"/>
              </a:spcBef>
              <a:spcAft>
                <a:spcPts val="0"/>
              </a:spcAft>
              <a:buSzPct val="176470"/>
              <a:buNone/>
            </a:pPr>
            <a:r>
              <a:rPr b="1" lang="pt-BR" sz="1200">
                <a:solidFill>
                  <a:schemeClr val="dk1"/>
                </a:solidFill>
              </a:rPr>
              <a:t>Arquiteto de Segurança Cibernética:</a:t>
            </a:r>
            <a:r>
              <a:rPr lang="pt-BR" sz="1200">
                <a:solidFill>
                  <a:schemeClr val="dk1"/>
                </a:solidFill>
              </a:rPr>
              <a:t> Criar arquiteturas de TI seguras e eficientes adaptadas ao ambiente de negócios.</a:t>
            </a:r>
            <a:endParaRPr sz="1200">
              <a:solidFill>
                <a:schemeClr val="dk1"/>
              </a:solidFill>
            </a:endParaRPr>
          </a:p>
          <a:p>
            <a:pPr indent="0" lvl="0" marL="0" rtl="0" algn="l">
              <a:lnSpc>
                <a:spcPct val="115000"/>
              </a:lnSpc>
              <a:spcBef>
                <a:spcPts val="0"/>
              </a:spcBef>
              <a:spcAft>
                <a:spcPts val="0"/>
              </a:spcAft>
              <a:buSzPct val="176470"/>
              <a:buNone/>
            </a:pPr>
            <a:r>
              <a:t/>
            </a:r>
            <a:endParaRPr b="1" sz="1200">
              <a:solidFill>
                <a:schemeClr val="dk1"/>
              </a:solidFill>
            </a:endParaRPr>
          </a:p>
          <a:p>
            <a:pPr indent="0" lvl="0" marL="0" rtl="0" algn="l">
              <a:lnSpc>
                <a:spcPct val="115000"/>
              </a:lnSpc>
              <a:spcBef>
                <a:spcPts val="0"/>
              </a:spcBef>
              <a:spcAft>
                <a:spcPts val="0"/>
              </a:spcAft>
              <a:buSzPct val="176470"/>
              <a:buNone/>
            </a:pPr>
            <a:r>
              <a:rPr b="1" lang="pt-BR" sz="1200">
                <a:solidFill>
                  <a:schemeClr val="dk1"/>
                </a:solidFill>
              </a:rPr>
              <a:t>Especialista em Resposta a Incidentes:</a:t>
            </a:r>
            <a:r>
              <a:rPr lang="pt-BR" sz="1200">
                <a:solidFill>
                  <a:schemeClr val="dk1"/>
                </a:solidFill>
              </a:rPr>
              <a:t> Gerencia a resposta a incidentes de segurança, com ênfase na recuperação de sistemas, e evitando a recorrência de incidentes similares.</a:t>
            </a:r>
            <a:endParaRPr sz="1200">
              <a:solidFill>
                <a:schemeClr val="dk1"/>
              </a:solidFill>
            </a:endParaRPr>
          </a:p>
          <a:p>
            <a:pPr indent="0" lvl="0" marL="0" rtl="0" algn="l">
              <a:lnSpc>
                <a:spcPct val="115000"/>
              </a:lnSpc>
              <a:spcBef>
                <a:spcPts val="0"/>
              </a:spcBef>
              <a:spcAft>
                <a:spcPts val="0"/>
              </a:spcAft>
              <a:buClr>
                <a:schemeClr val="dk1"/>
              </a:buClr>
              <a:buSzPct val="91666"/>
              <a:buFont typeface="Arial"/>
              <a:buNone/>
            </a:pPr>
            <a:r>
              <a:t/>
            </a:r>
            <a:endParaRPr sz="1200">
              <a:solidFill>
                <a:schemeClr val="dk1"/>
              </a:solidFill>
            </a:endParaRPr>
          </a:p>
          <a:p>
            <a:pPr indent="0" lvl="0" marL="0" rtl="0" algn="l">
              <a:lnSpc>
                <a:spcPct val="115000"/>
              </a:lnSpc>
              <a:spcBef>
                <a:spcPts val="0"/>
              </a:spcBef>
              <a:spcAft>
                <a:spcPts val="0"/>
              </a:spcAft>
              <a:buSzPct val="176470"/>
              <a:buNone/>
            </a:pPr>
            <a:r>
              <a:rPr b="1" lang="pt-BR" sz="1200">
                <a:solidFill>
                  <a:schemeClr val="dk1"/>
                </a:solidFill>
              </a:rPr>
              <a:t>Auditor de Segurança da Informação:</a:t>
            </a:r>
            <a:r>
              <a:rPr lang="pt-BR" sz="1200">
                <a:solidFill>
                  <a:schemeClr val="dk1"/>
                </a:solidFill>
              </a:rPr>
              <a:t> Avalia sistemas para garantir a conformidade com as normas de segurança da informação, ou leis e regulamentações relacionadas a área como a LGPD. </a:t>
            </a:r>
            <a:endParaRPr sz="1200">
              <a:solidFill>
                <a:schemeClr val="dk1"/>
              </a:solidFill>
            </a:endParaRPr>
          </a:p>
          <a:p>
            <a:pPr indent="0" lvl="0" marL="0" rtl="0" algn="l">
              <a:lnSpc>
                <a:spcPct val="115000"/>
              </a:lnSpc>
              <a:spcBef>
                <a:spcPts val="0"/>
              </a:spcBef>
              <a:spcAft>
                <a:spcPts val="0"/>
              </a:spcAft>
              <a:buClr>
                <a:schemeClr val="dk1"/>
              </a:buClr>
              <a:buSzPct val="91666"/>
              <a:buFont typeface="Arial"/>
              <a:buNone/>
            </a:pPr>
            <a:r>
              <a:t/>
            </a:r>
            <a:endParaRPr sz="1200">
              <a:solidFill>
                <a:schemeClr val="dk1"/>
              </a:solidFill>
            </a:endParaRPr>
          </a:p>
          <a:p>
            <a:pPr indent="0" lvl="0" marL="0" rtl="0" algn="l">
              <a:lnSpc>
                <a:spcPct val="115000"/>
              </a:lnSpc>
              <a:spcBef>
                <a:spcPts val="0"/>
              </a:spcBef>
              <a:spcAft>
                <a:spcPts val="0"/>
              </a:spcAft>
              <a:buSzPct val="176470"/>
              <a:buNone/>
            </a:pPr>
            <a:r>
              <a:rPr b="1" lang="pt-BR" sz="1200">
                <a:solidFill>
                  <a:schemeClr val="dk1"/>
                </a:solidFill>
              </a:rPr>
              <a:t>Gerente de Segurança da Informação:</a:t>
            </a:r>
            <a:r>
              <a:rPr lang="pt-BR" sz="1200">
                <a:solidFill>
                  <a:schemeClr val="dk1"/>
                </a:solidFill>
              </a:rPr>
              <a:t> Supervisiona as operações de segurança de TI, alinhando estratégias com os requisitos de negócio, leis e regulamentações aplicáveis. </a:t>
            </a:r>
            <a:endParaRPr sz="1200">
              <a:solidFill>
                <a:schemeClr val="dk1"/>
              </a:solidFill>
            </a:endParaRPr>
          </a:p>
          <a:p>
            <a:pPr indent="0" lvl="0" marL="0" rtl="0" algn="l">
              <a:lnSpc>
                <a:spcPct val="115000"/>
              </a:lnSpc>
              <a:spcBef>
                <a:spcPts val="0"/>
              </a:spcBef>
              <a:spcAft>
                <a:spcPts val="0"/>
              </a:spcAft>
              <a:buClr>
                <a:schemeClr val="dk1"/>
              </a:buClr>
              <a:buSzPct val="91666"/>
              <a:buFont typeface="Arial"/>
              <a:buNone/>
            </a:pPr>
            <a:r>
              <a:t/>
            </a:r>
            <a:endParaRPr sz="1200">
              <a:solidFill>
                <a:schemeClr val="dk1"/>
              </a:solidFill>
            </a:endParaRPr>
          </a:p>
          <a:p>
            <a:pPr indent="0" lvl="0" marL="0" rtl="0" algn="l">
              <a:lnSpc>
                <a:spcPct val="115000"/>
              </a:lnSpc>
              <a:spcBef>
                <a:spcPts val="0"/>
              </a:spcBef>
              <a:spcAft>
                <a:spcPts val="0"/>
              </a:spcAft>
              <a:buSzPct val="176470"/>
              <a:buNone/>
            </a:pPr>
            <a:r>
              <a:rPr b="1" lang="pt-BR" sz="1200">
                <a:solidFill>
                  <a:schemeClr val="dk1"/>
                </a:solidFill>
              </a:rPr>
              <a:t>Pesquisador de Segurança Cibernética:</a:t>
            </a:r>
            <a:r>
              <a:rPr lang="pt-BR" sz="1200">
                <a:solidFill>
                  <a:schemeClr val="dk1"/>
                </a:solidFill>
              </a:rPr>
              <a:t> Conduz pesquisas avançadas para identificar e analisar ameaças cibernéticas, incluindo aquelas específicas para sua organização ou região onde atua.</a:t>
            </a:r>
            <a:endParaRPr sz="1200">
              <a:solidFill>
                <a:schemeClr val="dk1"/>
              </a:solidFill>
            </a:endParaRPr>
          </a:p>
          <a:p>
            <a:pPr indent="0" lvl="0" marL="0" rtl="0" algn="l">
              <a:lnSpc>
                <a:spcPct val="115000"/>
              </a:lnSpc>
              <a:spcBef>
                <a:spcPts val="0"/>
              </a:spcBef>
              <a:spcAft>
                <a:spcPts val="0"/>
              </a:spcAft>
              <a:buClr>
                <a:schemeClr val="dk1"/>
              </a:buClr>
              <a:buSzPct val="91666"/>
              <a:buFont typeface="Arial"/>
              <a:buNone/>
            </a:pPr>
            <a:r>
              <a:t/>
            </a:r>
            <a:endParaRPr sz="1200">
              <a:solidFill>
                <a:schemeClr val="dk1"/>
              </a:solidFill>
            </a:endParaRPr>
          </a:p>
          <a:p>
            <a:pPr indent="0" lvl="0" marL="0" rtl="0" algn="l">
              <a:lnSpc>
                <a:spcPct val="115000"/>
              </a:lnSpc>
              <a:spcBef>
                <a:spcPts val="0"/>
              </a:spcBef>
              <a:spcAft>
                <a:spcPts val="0"/>
              </a:spcAft>
              <a:buSzPct val="176470"/>
              <a:buNone/>
            </a:pPr>
            <a:r>
              <a:rPr b="1" lang="pt-BR" sz="1200">
                <a:solidFill>
                  <a:schemeClr val="dk1"/>
                </a:solidFill>
              </a:rPr>
              <a:t>Especialista em Segurança de Rede:</a:t>
            </a:r>
            <a:r>
              <a:rPr lang="pt-BR" sz="1200">
                <a:solidFill>
                  <a:schemeClr val="dk1"/>
                </a:solidFill>
              </a:rPr>
              <a:t> Foca na proteção de redes contra ameaças, assegurando a integridade e confidencialidade dos dados em ambientes corporativos. </a:t>
            </a:r>
            <a:endParaRPr sz="1200">
              <a:solidFill>
                <a:schemeClr val="dk1"/>
              </a:solidFill>
            </a:endParaRPr>
          </a:p>
          <a:p>
            <a:pPr indent="0" lvl="0" marL="0" rtl="0" algn="l">
              <a:lnSpc>
                <a:spcPct val="115000"/>
              </a:lnSpc>
              <a:spcBef>
                <a:spcPts val="0"/>
              </a:spcBef>
              <a:spcAft>
                <a:spcPts val="0"/>
              </a:spcAft>
              <a:buClr>
                <a:schemeClr val="dk1"/>
              </a:buClr>
              <a:buSzPct val="91666"/>
              <a:buFont typeface="Arial"/>
              <a:buNone/>
            </a:pPr>
            <a:r>
              <a:t/>
            </a:r>
            <a:endParaRPr sz="1200">
              <a:solidFill>
                <a:schemeClr val="dk1"/>
              </a:solidFill>
            </a:endParaRPr>
          </a:p>
          <a:p>
            <a:pPr indent="0" lvl="0" marL="0" rtl="0" algn="l">
              <a:lnSpc>
                <a:spcPct val="115000"/>
              </a:lnSpc>
              <a:spcBef>
                <a:spcPts val="0"/>
              </a:spcBef>
              <a:spcAft>
                <a:spcPts val="0"/>
              </a:spcAft>
              <a:buSzPct val="176470"/>
              <a:buNone/>
            </a:pPr>
            <a:r>
              <a:rPr b="1" lang="pt-BR" sz="1200">
                <a:solidFill>
                  <a:schemeClr val="dk1"/>
                </a:solidFill>
              </a:rPr>
              <a:t>Chefe (diretor) de Segurança da Informação (CISO):</a:t>
            </a:r>
            <a:r>
              <a:rPr lang="pt-BR" sz="1200">
                <a:solidFill>
                  <a:schemeClr val="dk1"/>
                </a:solidFill>
              </a:rPr>
              <a:t> Responsável pela estratégia global de segurança da informação, alinhando-a com as necessidades do negócio e a legislação brasileira. </a:t>
            </a:r>
            <a:endParaRPr sz="1200">
              <a:solidFill>
                <a:schemeClr val="dk1"/>
              </a:solidFill>
            </a:endParaRPr>
          </a:p>
          <a:p>
            <a:pPr indent="0" lvl="0" marL="0" rtl="0" algn="l">
              <a:lnSpc>
                <a:spcPct val="115000"/>
              </a:lnSpc>
              <a:spcBef>
                <a:spcPts val="0"/>
              </a:spcBef>
              <a:spcAft>
                <a:spcPts val="0"/>
              </a:spcAft>
              <a:buSzPct val="176470"/>
              <a:buNone/>
            </a:pPr>
            <a:r>
              <a:t/>
            </a:r>
            <a:endParaRPr sz="1200">
              <a:solidFill>
                <a:schemeClr val="dk1"/>
              </a:solidFill>
            </a:endParaRPr>
          </a:p>
          <a:p>
            <a:pPr indent="0" lvl="0" marL="0" rtl="0" algn="l">
              <a:lnSpc>
                <a:spcPct val="115000"/>
              </a:lnSpc>
              <a:spcBef>
                <a:spcPts val="0"/>
              </a:spcBef>
              <a:spcAft>
                <a:spcPts val="1200"/>
              </a:spcAft>
              <a:buSzPct val="117647"/>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4"/>
          <p:cNvSpPr txBox="1"/>
          <p:nvPr>
            <p:ph idx="1" type="body"/>
          </p:nvPr>
        </p:nvSpPr>
        <p:spPr>
          <a:xfrm>
            <a:off x="311700" y="169975"/>
            <a:ext cx="8520600" cy="21948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pt-BR" sz="1700">
                <a:solidFill>
                  <a:schemeClr val="dk1"/>
                </a:solidFill>
                <a:highlight>
                  <a:srgbClr val="FFFFFF"/>
                </a:highlight>
              </a:rPr>
              <a:t>Segundo uma nova pesquisa do LinkedIn o setor de cibersegurança no Brasil cresceu entre maio de 2023 e maio de 2024.O relatório revela que, se todos os profissionais brasileiros com habilidades ou certificações em cibersegurança estivessem trabalhando na área, o setor poderia potencialmente crescer 41,7%, suprindo uma parte significativa da demanda por especialistas.</a:t>
            </a:r>
            <a:endParaRPr sz="2400"/>
          </a:p>
        </p:txBody>
      </p:sp>
      <p:pic>
        <p:nvPicPr>
          <p:cNvPr id="73" name="Google Shape;73;p4" title="ff8cabc1ab86070010c0412b54eeef46_medium.jpg"/>
          <p:cNvPicPr preferRelativeResize="0"/>
          <p:nvPr/>
        </p:nvPicPr>
        <p:blipFill rotWithShape="1">
          <a:blip r:embed="rId3">
            <a:alphaModFix/>
          </a:blip>
          <a:srcRect b="0" l="0" r="0" t="0"/>
          <a:stretch/>
        </p:blipFill>
        <p:spPr>
          <a:xfrm>
            <a:off x="2855000" y="1778550"/>
            <a:ext cx="3239325" cy="3239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fontScale="77500" lnSpcReduction="20000"/>
          </a:bodyPr>
          <a:lstStyle/>
          <a:p>
            <a:pPr indent="0" lvl="0" marL="0" rtl="0" algn="l">
              <a:lnSpc>
                <a:spcPct val="214285"/>
              </a:lnSpc>
              <a:spcBef>
                <a:spcPts val="0"/>
              </a:spcBef>
              <a:spcAft>
                <a:spcPts val="0"/>
              </a:spcAft>
              <a:buClr>
                <a:schemeClr val="dk1"/>
              </a:buClr>
              <a:buSzPct val="78303"/>
              <a:buFont typeface="Arial"/>
              <a:buNone/>
            </a:pPr>
            <a:r>
              <a:rPr lang="pt-BR" sz="1404">
                <a:solidFill>
                  <a:schemeClr val="dk1"/>
                </a:solidFill>
                <a:highlight>
                  <a:srgbClr val="FFFFFF"/>
                </a:highlight>
              </a:rPr>
              <a:t>Em janeiro, o LinkedIn divulgou a lista “Empregos em alta em 2024” com os 25 cargos no Brasil que apresentaram maior crescimento na demanda nos últimos cinco anos e as tendências que definem o futuro do mercado de trabalho. </a:t>
            </a:r>
            <a:endParaRPr sz="1404">
              <a:solidFill>
                <a:schemeClr val="dk1"/>
              </a:solidFill>
              <a:highlight>
                <a:srgbClr val="FFFFFF"/>
              </a:highlight>
            </a:endParaRPr>
          </a:p>
          <a:p>
            <a:pPr indent="0" lvl="0" marL="0" rtl="0" algn="l">
              <a:lnSpc>
                <a:spcPct val="214285"/>
              </a:lnSpc>
              <a:spcBef>
                <a:spcPts val="0"/>
              </a:spcBef>
              <a:spcAft>
                <a:spcPts val="0"/>
              </a:spcAft>
              <a:buClr>
                <a:schemeClr val="dk1"/>
              </a:buClr>
              <a:buSzPct val="78303"/>
              <a:buFont typeface="Arial"/>
              <a:buNone/>
            </a:pPr>
            <a:r>
              <a:rPr lang="pt-BR" sz="1404">
                <a:solidFill>
                  <a:schemeClr val="dk1"/>
                </a:solidFill>
                <a:highlight>
                  <a:srgbClr val="FFFFFF"/>
                </a:highlight>
              </a:rPr>
              <a:t>Entre os dez primeiros cargos relacionados na lista “Empregos em alta em 2024”, seis são profissões de tecnologia:</a:t>
            </a:r>
            <a:endParaRPr sz="1404">
              <a:solidFill>
                <a:schemeClr val="dk1"/>
              </a:solidFill>
              <a:highlight>
                <a:srgbClr val="FFFFFF"/>
              </a:highlight>
            </a:endParaRPr>
          </a:p>
          <a:p>
            <a:pPr indent="-297739" lvl="0" marL="647700" rtl="0" algn="l">
              <a:lnSpc>
                <a:spcPct val="214285"/>
              </a:lnSpc>
              <a:spcBef>
                <a:spcPts val="0"/>
              </a:spcBef>
              <a:spcAft>
                <a:spcPts val="0"/>
              </a:spcAft>
              <a:buClr>
                <a:schemeClr val="dk1"/>
              </a:buClr>
              <a:buSzPct val="100000"/>
              <a:buChar char="●"/>
            </a:pPr>
            <a:r>
              <a:rPr lang="pt-BR" sz="1404">
                <a:solidFill>
                  <a:schemeClr val="dk1"/>
                </a:solidFill>
                <a:highlight>
                  <a:srgbClr val="FFFFFF"/>
                </a:highlight>
              </a:rPr>
              <a:t>Analista de privacidade</a:t>
            </a:r>
            <a:endParaRPr sz="1404">
              <a:solidFill>
                <a:schemeClr val="dk1"/>
              </a:solidFill>
              <a:highlight>
                <a:srgbClr val="FFFFFF"/>
              </a:highlight>
            </a:endParaRPr>
          </a:p>
          <a:p>
            <a:pPr indent="-297739" lvl="0" marL="647700" rtl="0" algn="l">
              <a:lnSpc>
                <a:spcPct val="214285"/>
              </a:lnSpc>
              <a:spcBef>
                <a:spcPts val="0"/>
              </a:spcBef>
              <a:spcAft>
                <a:spcPts val="0"/>
              </a:spcAft>
              <a:buClr>
                <a:schemeClr val="dk1"/>
              </a:buClr>
              <a:buSzPct val="100000"/>
              <a:buChar char="●"/>
            </a:pPr>
            <a:r>
              <a:rPr lang="pt-BR" sz="1404">
                <a:solidFill>
                  <a:schemeClr val="dk1"/>
                </a:solidFill>
                <a:highlight>
                  <a:srgbClr val="FFFFFF"/>
                </a:highlight>
              </a:rPr>
              <a:t>Especialista em cibersegurança</a:t>
            </a:r>
            <a:endParaRPr sz="1404">
              <a:solidFill>
                <a:schemeClr val="dk1"/>
              </a:solidFill>
              <a:highlight>
                <a:srgbClr val="FFFFFF"/>
              </a:highlight>
            </a:endParaRPr>
          </a:p>
          <a:p>
            <a:pPr indent="-297739" lvl="0" marL="647700" rtl="0" algn="l">
              <a:lnSpc>
                <a:spcPct val="214285"/>
              </a:lnSpc>
              <a:spcBef>
                <a:spcPts val="0"/>
              </a:spcBef>
              <a:spcAft>
                <a:spcPts val="0"/>
              </a:spcAft>
              <a:buClr>
                <a:schemeClr val="dk1"/>
              </a:buClr>
              <a:buSzPct val="100000"/>
              <a:buChar char="●"/>
            </a:pPr>
            <a:r>
              <a:rPr lang="pt-BR" sz="1404">
                <a:solidFill>
                  <a:schemeClr val="dk1"/>
                </a:solidFill>
                <a:highlight>
                  <a:srgbClr val="FFFFFF"/>
                </a:highlight>
              </a:rPr>
              <a:t>Engenheiro de cibersegurança</a:t>
            </a:r>
            <a:endParaRPr sz="1404">
              <a:solidFill>
                <a:schemeClr val="dk1"/>
              </a:solidFill>
              <a:highlight>
                <a:srgbClr val="FFFFFF"/>
              </a:highlight>
            </a:endParaRPr>
          </a:p>
          <a:p>
            <a:pPr indent="-297739" lvl="0" marL="647700" rtl="0" algn="l">
              <a:lnSpc>
                <a:spcPct val="214285"/>
              </a:lnSpc>
              <a:spcBef>
                <a:spcPts val="0"/>
              </a:spcBef>
              <a:spcAft>
                <a:spcPts val="0"/>
              </a:spcAft>
              <a:buClr>
                <a:schemeClr val="dk1"/>
              </a:buClr>
              <a:buSzPct val="100000"/>
              <a:buChar char="●"/>
            </a:pPr>
            <a:r>
              <a:rPr lang="pt-BR" sz="1404">
                <a:solidFill>
                  <a:schemeClr val="dk1"/>
                </a:solidFill>
                <a:highlight>
                  <a:srgbClr val="FFFFFF"/>
                </a:highlight>
              </a:rPr>
              <a:t>Engenheiro de dados</a:t>
            </a:r>
            <a:endParaRPr sz="1404">
              <a:solidFill>
                <a:schemeClr val="dk1"/>
              </a:solidFill>
              <a:highlight>
                <a:srgbClr val="FFFFFF"/>
              </a:highlight>
            </a:endParaRPr>
          </a:p>
          <a:p>
            <a:pPr indent="-297739" lvl="0" marL="647700" rtl="0" algn="l">
              <a:lnSpc>
                <a:spcPct val="214285"/>
              </a:lnSpc>
              <a:spcBef>
                <a:spcPts val="0"/>
              </a:spcBef>
              <a:spcAft>
                <a:spcPts val="0"/>
              </a:spcAft>
              <a:buClr>
                <a:schemeClr val="lt1"/>
              </a:buClr>
              <a:buSzPct val="100000"/>
              <a:buChar char="●"/>
            </a:pPr>
            <a:r>
              <a:rPr lang="pt-BR" sz="1404">
                <a:solidFill>
                  <a:schemeClr val="lt1"/>
                </a:solidFill>
                <a:highlight>
                  <a:schemeClr val="dk1"/>
                </a:highlight>
              </a:rPr>
              <a:t>Analista de desenvolvimento de sistemas</a:t>
            </a:r>
            <a:endParaRPr sz="1404">
              <a:solidFill>
                <a:schemeClr val="lt1"/>
              </a:solidFill>
              <a:highlight>
                <a:schemeClr val="dk1"/>
              </a:highlight>
            </a:endParaRPr>
          </a:p>
          <a:p>
            <a:pPr indent="-297739" lvl="0" marL="647700" rtl="0" algn="l">
              <a:lnSpc>
                <a:spcPct val="214285"/>
              </a:lnSpc>
              <a:spcBef>
                <a:spcPts val="0"/>
              </a:spcBef>
              <a:spcAft>
                <a:spcPts val="0"/>
              </a:spcAft>
              <a:buClr>
                <a:schemeClr val="dk1"/>
              </a:buClr>
              <a:buSzPct val="100000"/>
              <a:buChar char="●"/>
            </a:pPr>
            <a:r>
              <a:rPr lang="pt-BR" sz="1404">
                <a:solidFill>
                  <a:schemeClr val="dk1"/>
                </a:solidFill>
                <a:highlight>
                  <a:srgbClr val="FFFFFF"/>
                </a:highlight>
              </a:rPr>
              <a:t>Pesquisador de UX (experiência do usuário) </a:t>
            </a:r>
            <a:endParaRPr sz="1404">
              <a:solidFill>
                <a:schemeClr val="dk1"/>
              </a:solidFill>
              <a:highlight>
                <a:srgbClr val="FFFFFF"/>
              </a:highlight>
            </a:endParaRPr>
          </a:p>
          <a:p>
            <a:pPr indent="0" lvl="0" marL="0" rtl="0" algn="l">
              <a:lnSpc>
                <a:spcPct val="115000"/>
              </a:lnSpc>
              <a:spcBef>
                <a:spcPts val="0"/>
              </a:spcBef>
              <a:spcAft>
                <a:spcPts val="1200"/>
              </a:spcAft>
              <a:buSzPct val="129032"/>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6"/>
          <p:cNvSpPr txBox="1"/>
          <p:nvPr>
            <p:ph idx="1" type="body"/>
          </p:nvPr>
        </p:nvSpPr>
        <p:spPr>
          <a:xfrm>
            <a:off x="311700" y="199525"/>
            <a:ext cx="8520600" cy="4369500"/>
          </a:xfrm>
          <a:prstGeom prst="rect">
            <a:avLst/>
          </a:prstGeom>
          <a:noFill/>
          <a:ln>
            <a:noFill/>
          </a:ln>
        </p:spPr>
        <p:txBody>
          <a:bodyPr anchorCtr="0" anchor="t" bIns="91425" lIns="91425" spcFirstLastPara="1" rIns="91425" wrap="square" tIns="91425">
            <a:normAutofit/>
          </a:bodyPr>
          <a:lstStyle/>
          <a:p>
            <a:pPr indent="0" lvl="0" marL="0" rtl="0" algn="l">
              <a:lnSpc>
                <a:spcPct val="214285"/>
              </a:lnSpc>
              <a:spcBef>
                <a:spcPts val="0"/>
              </a:spcBef>
              <a:spcAft>
                <a:spcPts val="0"/>
              </a:spcAft>
              <a:buClr>
                <a:schemeClr val="dk1"/>
              </a:buClr>
              <a:buSzPts val="1100"/>
              <a:buFont typeface="Arial"/>
              <a:buNone/>
            </a:pPr>
            <a:r>
              <a:rPr lang="pt-BR" sz="1050">
                <a:solidFill>
                  <a:schemeClr val="dk1"/>
                </a:solidFill>
                <a:highlight>
                  <a:srgbClr val="FFFFFF"/>
                </a:highlight>
              </a:rPr>
              <a:t>Outra informação, desse mesmo relatório da Brasscom</a:t>
            </a:r>
            <a:r>
              <a:rPr lang="pt-BR" sz="1050">
                <a:solidFill>
                  <a:srgbClr val="6C7880"/>
                </a:solidFill>
                <a:highlight>
                  <a:srgbClr val="FFFFFF"/>
                </a:highlight>
              </a:rPr>
              <a:t> </a:t>
            </a:r>
            <a:r>
              <a:rPr lang="pt-BR" sz="1050">
                <a:solidFill>
                  <a:schemeClr val="dk1"/>
                </a:solidFill>
                <a:highlight>
                  <a:srgbClr val="FFFFFF"/>
                </a:highlight>
              </a:rPr>
              <a:t>(Associação das Empresas de Tecnologia da Informação e Comunicação e de Tecnologias Digitais), que merece atenção para entender a tendência do mercado é que até 2026 serão investidos R$ 666,3 bi em tecnologias de transformação digital (19,2% ao ano), distribuídos entre as seguintes subáreas:</a:t>
            </a:r>
            <a:endParaRPr sz="1050">
              <a:solidFill>
                <a:schemeClr val="dk1"/>
              </a:solidFill>
              <a:highlight>
                <a:srgbClr val="FFFFFF"/>
              </a:highlight>
            </a:endParaRPr>
          </a:p>
          <a:p>
            <a:pPr indent="-295275" lvl="0" marL="647700" rtl="0" algn="l">
              <a:lnSpc>
                <a:spcPct val="214285"/>
              </a:lnSpc>
              <a:spcBef>
                <a:spcPts val="0"/>
              </a:spcBef>
              <a:spcAft>
                <a:spcPts val="0"/>
              </a:spcAft>
              <a:buClr>
                <a:schemeClr val="dk1"/>
              </a:buClr>
              <a:buSzPts val="1050"/>
              <a:buChar char="●"/>
            </a:pPr>
            <a:r>
              <a:rPr lang="pt-BR" sz="1050">
                <a:solidFill>
                  <a:schemeClr val="dk1"/>
                </a:solidFill>
                <a:highlight>
                  <a:srgbClr val="FFFFFF"/>
                </a:highlight>
              </a:rPr>
              <a:t>Nuvem: R$ 308 bi (28% ao ano)</a:t>
            </a:r>
            <a:endParaRPr sz="1050">
              <a:solidFill>
                <a:schemeClr val="dk1"/>
              </a:solidFill>
              <a:highlight>
                <a:srgbClr val="FFFFFF"/>
              </a:highlight>
            </a:endParaRPr>
          </a:p>
          <a:p>
            <a:pPr indent="-295275" lvl="0" marL="647700" rtl="0" algn="l">
              <a:lnSpc>
                <a:spcPct val="214285"/>
              </a:lnSpc>
              <a:spcBef>
                <a:spcPts val="0"/>
              </a:spcBef>
              <a:spcAft>
                <a:spcPts val="0"/>
              </a:spcAft>
              <a:buClr>
                <a:schemeClr val="dk1"/>
              </a:buClr>
              <a:buSzPts val="1050"/>
              <a:buChar char="●"/>
            </a:pPr>
            <a:r>
              <a:rPr lang="pt-BR" sz="1050">
                <a:solidFill>
                  <a:schemeClr val="dk1"/>
                </a:solidFill>
                <a:highlight>
                  <a:srgbClr val="FFFFFF"/>
                </a:highlight>
              </a:rPr>
              <a:t>Big data &amp; analytics: R$ 81 bi (13% a.a.)</a:t>
            </a:r>
            <a:endParaRPr sz="1050">
              <a:solidFill>
                <a:schemeClr val="dk1"/>
              </a:solidFill>
              <a:highlight>
                <a:srgbClr val="FFFFFF"/>
              </a:highlight>
            </a:endParaRPr>
          </a:p>
          <a:p>
            <a:pPr indent="-295275" lvl="0" marL="647700" rtl="0" algn="l">
              <a:lnSpc>
                <a:spcPct val="214285"/>
              </a:lnSpc>
              <a:spcBef>
                <a:spcPts val="0"/>
              </a:spcBef>
              <a:spcAft>
                <a:spcPts val="0"/>
              </a:spcAft>
              <a:buClr>
                <a:schemeClr val="dk1"/>
              </a:buClr>
              <a:buSzPts val="1050"/>
              <a:buChar char="●"/>
            </a:pPr>
            <a:r>
              <a:rPr lang="pt-BR" sz="1050">
                <a:solidFill>
                  <a:schemeClr val="dk1"/>
                </a:solidFill>
                <a:highlight>
                  <a:srgbClr val="FFFFFF"/>
                </a:highlight>
              </a:rPr>
              <a:t>Inteligência artificial: R$ 69 bi (20% a.a.)</a:t>
            </a:r>
            <a:endParaRPr sz="1050">
              <a:solidFill>
                <a:schemeClr val="dk1"/>
              </a:solidFill>
              <a:highlight>
                <a:srgbClr val="FFFFFF"/>
              </a:highlight>
            </a:endParaRPr>
          </a:p>
          <a:p>
            <a:pPr indent="-295275" lvl="0" marL="647700" rtl="0" algn="l">
              <a:lnSpc>
                <a:spcPct val="214285"/>
              </a:lnSpc>
              <a:spcBef>
                <a:spcPts val="0"/>
              </a:spcBef>
              <a:spcAft>
                <a:spcPts val="0"/>
              </a:spcAft>
              <a:buClr>
                <a:schemeClr val="dk1"/>
              </a:buClr>
              <a:buSzPts val="1050"/>
              <a:buChar char="●"/>
            </a:pPr>
            <a:r>
              <a:rPr lang="pt-BR" sz="1050">
                <a:solidFill>
                  <a:schemeClr val="dk1"/>
                </a:solidFill>
                <a:highlight>
                  <a:srgbClr val="FFFFFF"/>
                </a:highlight>
              </a:rPr>
              <a:t>Segurança da informação: R$ 68 bi (11% a.a.)</a:t>
            </a:r>
            <a:endParaRPr sz="1050">
              <a:solidFill>
                <a:schemeClr val="dk1"/>
              </a:solidFill>
              <a:highlight>
                <a:srgbClr val="FFFFFF"/>
              </a:highlight>
            </a:endParaRPr>
          </a:p>
          <a:p>
            <a:pPr indent="-295275" lvl="0" marL="647700" rtl="0" algn="l">
              <a:lnSpc>
                <a:spcPct val="214285"/>
              </a:lnSpc>
              <a:spcBef>
                <a:spcPts val="0"/>
              </a:spcBef>
              <a:spcAft>
                <a:spcPts val="0"/>
              </a:spcAft>
              <a:buClr>
                <a:schemeClr val="dk1"/>
              </a:buClr>
              <a:buSzPts val="1050"/>
              <a:buChar char="●"/>
            </a:pPr>
            <a:r>
              <a:rPr lang="pt-BR" sz="1050">
                <a:solidFill>
                  <a:schemeClr val="dk1"/>
                </a:solidFill>
                <a:highlight>
                  <a:srgbClr val="FFFFFF"/>
                </a:highlight>
              </a:rPr>
              <a:t>Robótica: R$ 45,7 bi (-5% a.a.)</a:t>
            </a:r>
            <a:endParaRPr sz="1050">
              <a:solidFill>
                <a:schemeClr val="dk1"/>
              </a:solidFill>
              <a:highlight>
                <a:srgbClr val="FFFFFF"/>
              </a:highlight>
            </a:endParaRPr>
          </a:p>
          <a:p>
            <a:pPr indent="-295275" lvl="0" marL="647700" rtl="0" algn="l">
              <a:lnSpc>
                <a:spcPct val="214285"/>
              </a:lnSpc>
              <a:spcBef>
                <a:spcPts val="0"/>
              </a:spcBef>
              <a:spcAft>
                <a:spcPts val="0"/>
              </a:spcAft>
              <a:buClr>
                <a:schemeClr val="dk1"/>
              </a:buClr>
              <a:buSzPts val="1050"/>
              <a:buChar char="●"/>
            </a:pPr>
            <a:r>
              <a:rPr lang="pt-BR" sz="1050">
                <a:solidFill>
                  <a:schemeClr val="dk1"/>
                </a:solidFill>
                <a:highlight>
                  <a:srgbClr val="FFFFFF"/>
                </a:highlight>
              </a:rPr>
              <a:t>Redes sociais: R$ 38,7 bi (15% a.a.)</a:t>
            </a:r>
            <a:endParaRPr sz="1050">
              <a:solidFill>
                <a:schemeClr val="dk1"/>
              </a:solidFill>
              <a:highlight>
                <a:srgbClr val="FFFFFF"/>
              </a:highlight>
            </a:endParaRPr>
          </a:p>
          <a:p>
            <a:pPr indent="-295275" lvl="0" marL="647700" rtl="0" algn="l">
              <a:lnSpc>
                <a:spcPct val="214285"/>
              </a:lnSpc>
              <a:spcBef>
                <a:spcPts val="0"/>
              </a:spcBef>
              <a:spcAft>
                <a:spcPts val="0"/>
              </a:spcAft>
              <a:buClr>
                <a:schemeClr val="dk1"/>
              </a:buClr>
              <a:buSzPts val="1050"/>
              <a:buChar char="●"/>
            </a:pPr>
            <a:r>
              <a:rPr lang="pt-BR" sz="1050">
                <a:solidFill>
                  <a:schemeClr val="dk1"/>
                </a:solidFill>
                <a:highlight>
                  <a:srgbClr val="FFFFFF"/>
                </a:highlight>
              </a:rPr>
              <a:t>Internet das Coisas: R$ 37,5 bi (14% a.a.)</a:t>
            </a:r>
            <a:endParaRPr sz="1050">
              <a:solidFill>
                <a:schemeClr val="dk1"/>
              </a:solidFill>
              <a:highlight>
                <a:srgbClr val="FFFFFF"/>
              </a:highlight>
            </a:endParaRPr>
          </a:p>
          <a:p>
            <a:pPr indent="-295275" lvl="0" marL="647700" rtl="0" algn="l">
              <a:lnSpc>
                <a:spcPct val="214285"/>
              </a:lnSpc>
              <a:spcBef>
                <a:spcPts val="0"/>
              </a:spcBef>
              <a:spcAft>
                <a:spcPts val="0"/>
              </a:spcAft>
              <a:buClr>
                <a:schemeClr val="dk1"/>
              </a:buClr>
              <a:buSzPts val="1050"/>
              <a:buChar char="●"/>
            </a:pPr>
            <a:r>
              <a:rPr lang="pt-BR" sz="1050">
                <a:solidFill>
                  <a:schemeClr val="dk1"/>
                </a:solidFill>
                <a:highlight>
                  <a:srgbClr val="FFFFFF"/>
                </a:highlight>
              </a:rPr>
              <a:t>Outras tecnologias: R$ 9,5 vi (10% a.a.)</a:t>
            </a:r>
            <a:endParaRPr sz="1050">
              <a:solidFill>
                <a:schemeClr val="dk1"/>
              </a:solidFill>
              <a:highlight>
                <a:srgbClr val="FFFFFF"/>
              </a:highlight>
            </a:endParaRPr>
          </a:p>
          <a:p>
            <a:pPr indent="0" lvl="0" marL="0" rtl="0" algn="l">
              <a:lnSpc>
                <a:spcPct val="115000"/>
              </a:lnSpc>
              <a:spcBef>
                <a:spcPts val="0"/>
              </a:spcBef>
              <a:spcAft>
                <a:spcPts val="1200"/>
              </a:spcAft>
              <a:buSzPts val="18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1828800" rtl="0" algn="l">
              <a:lnSpc>
                <a:spcPct val="100000"/>
              </a:lnSpc>
              <a:spcBef>
                <a:spcPts val="0"/>
              </a:spcBef>
              <a:spcAft>
                <a:spcPts val="0"/>
              </a:spcAft>
              <a:buSzPct val="111111"/>
              <a:buNone/>
            </a:pPr>
            <a:r>
              <a:rPr lang="pt-BR"/>
              <a:t>  Linguagens de programação</a:t>
            </a:r>
            <a:endParaRPr/>
          </a:p>
        </p:txBody>
      </p:sp>
      <p:sp>
        <p:nvSpPr>
          <p:cNvPr id="89" name="Google Shape;89;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1400"/>
              </a:spcBef>
              <a:spcAft>
                <a:spcPts val="0"/>
              </a:spcAft>
              <a:buClr>
                <a:schemeClr val="dk1"/>
              </a:buClr>
              <a:buSzPts val="1100"/>
              <a:buFont typeface="Arial"/>
              <a:buNone/>
            </a:pPr>
            <a:r>
              <a:rPr b="1" lang="pt-BR" sz="1300">
                <a:solidFill>
                  <a:schemeClr val="dk1"/>
                </a:solidFill>
              </a:rPr>
              <a:t>Python</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pt-BR" sz="1100">
                <a:solidFill>
                  <a:schemeClr val="dk1"/>
                </a:solidFill>
              </a:rPr>
              <a:t>Uso</a:t>
            </a:r>
            <a:r>
              <a:rPr lang="pt-BR" sz="1100">
                <a:solidFill>
                  <a:schemeClr val="dk1"/>
                </a:solidFill>
              </a:rPr>
              <a:t>: Python é uma das linguagens mais populares em cibersegurança devido à sua simplicidade, poder e grande número de bibliotecas especializadas. </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pt-BR" sz="1100">
                <a:solidFill>
                  <a:schemeClr val="dk1"/>
                </a:solidFill>
              </a:rPr>
              <a:t>Análise de malware</a:t>
            </a:r>
            <a:r>
              <a:rPr lang="pt-BR" sz="1100">
                <a:solidFill>
                  <a:schemeClr val="dk1"/>
                </a:solidFill>
              </a:rPr>
              <a:t>: Usado para escrever scripts que analisam comportamento malicioso, descriptografam ou decompõem malwares.</a:t>
            </a:r>
            <a:endParaRPr sz="1100">
              <a:solidFill>
                <a:schemeClr val="dk1"/>
              </a:solidFill>
            </a:endParaRPr>
          </a:p>
          <a:p>
            <a:pPr indent="0" lvl="0" marL="0" rtl="0" algn="l">
              <a:lnSpc>
                <a:spcPct val="115000"/>
              </a:lnSpc>
              <a:spcBef>
                <a:spcPts val="1400"/>
              </a:spcBef>
              <a:spcAft>
                <a:spcPts val="0"/>
              </a:spcAft>
              <a:buSzPts val="1800"/>
              <a:buNone/>
            </a:pPr>
            <a:r>
              <a:rPr b="1" lang="pt-BR" sz="1300">
                <a:solidFill>
                  <a:schemeClr val="dk1"/>
                </a:solidFill>
              </a:rPr>
              <a:t>JavaScript</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pt-BR" sz="1100">
                <a:solidFill>
                  <a:schemeClr val="dk1"/>
                </a:solidFill>
              </a:rPr>
              <a:t>Uso</a:t>
            </a:r>
            <a:r>
              <a:rPr lang="pt-BR" sz="1100">
                <a:solidFill>
                  <a:schemeClr val="dk1"/>
                </a:solidFill>
              </a:rPr>
              <a:t>: JavaScript é fundamental para ataques </a:t>
            </a:r>
            <a:r>
              <a:rPr b="1" lang="pt-BR" sz="1100">
                <a:solidFill>
                  <a:schemeClr val="dk1"/>
                </a:solidFill>
              </a:rPr>
              <a:t>baseados na web</a:t>
            </a:r>
            <a:r>
              <a:rPr lang="pt-BR" sz="1100">
                <a:solidFill>
                  <a:schemeClr val="dk1"/>
                </a:solidFill>
              </a:rPr>
              <a:t> e para a construção de </a:t>
            </a:r>
            <a:r>
              <a:rPr b="1" lang="pt-BR" sz="1100">
                <a:solidFill>
                  <a:schemeClr val="dk1"/>
                </a:solidFill>
              </a:rPr>
              <a:t>ferramentas</a:t>
            </a:r>
            <a:r>
              <a:rPr lang="pt-BR" sz="1100">
                <a:solidFill>
                  <a:schemeClr val="dk1"/>
                </a:solidFill>
              </a:rPr>
              <a:t> de exploração de vulnerabilidades web. </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pt-BR" sz="1100">
                <a:solidFill>
                  <a:schemeClr val="dk1"/>
                </a:solidFill>
              </a:rPr>
              <a:t>Criação de backdoors</a:t>
            </a:r>
            <a:r>
              <a:rPr lang="pt-BR" sz="1100">
                <a:solidFill>
                  <a:schemeClr val="dk1"/>
                </a:solidFill>
              </a:rPr>
              <a:t>: JavaScript pode ser utilizado para injetar código malicioso em páginas da web ou como parte de ataques em navegadores.</a:t>
            </a:r>
            <a:endParaRPr sz="1100">
              <a:solidFill>
                <a:schemeClr val="dk1"/>
              </a:solidFill>
            </a:endParaRPr>
          </a:p>
          <a:p>
            <a:pPr indent="0" lvl="0" marL="0" rtl="0" algn="l">
              <a:lnSpc>
                <a:spcPct val="115000"/>
              </a:lnSpc>
              <a:spcBef>
                <a:spcPts val="1200"/>
              </a:spcBef>
              <a:spcAft>
                <a:spcPts val="0"/>
              </a:spcAft>
              <a:buSzPts val="1800"/>
              <a:buNone/>
            </a:pPr>
            <a:r>
              <a:t/>
            </a:r>
            <a:endParaRPr sz="1100">
              <a:solidFill>
                <a:schemeClr val="dk1"/>
              </a:solidFill>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a:p>
        </p:txBody>
      </p:sp>
      <p:sp>
        <p:nvSpPr>
          <p:cNvPr id="95" name="Google Shape;95;p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96" name="Google Shape;96;p8" title="The-WannaCry-Ransomware-Legacy-Attack-Asimily-png.png"/>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pt-BR">
                <a:latin typeface="Oswald Medium"/>
                <a:ea typeface="Oswald Medium"/>
                <a:cs typeface="Oswald Medium"/>
                <a:sym typeface="Oswald Medium"/>
              </a:rPr>
              <a:t>Estudo de caso: WannaCry</a:t>
            </a:r>
            <a:endParaRPr>
              <a:latin typeface="Oswald Medium"/>
              <a:ea typeface="Oswald Medium"/>
              <a:cs typeface="Oswald Medium"/>
              <a:sym typeface="Oswald Medium"/>
            </a:endParaRPr>
          </a:p>
        </p:txBody>
      </p:sp>
      <p:sp>
        <p:nvSpPr>
          <p:cNvPr id="102" name="Google Shape;102;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pt-BR" sz="1600">
                <a:solidFill>
                  <a:schemeClr val="dk1"/>
                </a:solidFill>
              </a:rPr>
              <a:t>O </a:t>
            </a:r>
            <a:r>
              <a:rPr b="1" lang="pt-BR" sz="1600">
                <a:solidFill>
                  <a:schemeClr val="dk1"/>
                </a:solidFill>
              </a:rPr>
              <a:t>WannaCry</a:t>
            </a:r>
            <a:r>
              <a:rPr lang="pt-BR" sz="1600">
                <a:solidFill>
                  <a:schemeClr val="dk1"/>
                </a:solidFill>
              </a:rPr>
              <a:t> foi um ataque de ransomware global que afetou mais de 200.000 sistemas em 150 países, afetando sistemas de infraestruturas críticas como hospitais, empresas e governos ao redor do mundo. O ataque foi baseado em um exploit (exploração de vulnerabilidade) de uma falha crítica no Windows SMBv1 (Server Message Block), uma parte do protocolo de rede do sistema operacional. Foi descoberta pela NSA (National Security Agency) dos Estados Unidos e foi vazada ao público por um grupo de hackers chamado Shadow Brokers em abril de 2017.</a:t>
            </a:r>
            <a:endParaRPr sz="23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